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2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8" Type="http://schemas.openxmlformats.org/officeDocument/2006/relationships/slide" Target="slides/slide27.xml"/><Relationship Id="rId27" Type="http://schemas.openxmlformats.org/officeDocument/2006/relationships/slide" Target="slides/slide25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97208-CDB2-4406-86F2-1A2D0890BDD0}" type="datetimeFigureOut">
              <a:rPr lang="ru-RU" smtClean="0"/>
              <a:t>вт 03.12.19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1CF6B-98B2-4F59-98C9-9CAC0EA7A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8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1CF6B-98B2-4F59-98C9-9CAC0EA7AC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51940"/>
      </p:ext>
    </p:extLst>
  </p:cSld>
  <p:clrMapOvr>
    <a:masterClrMapping/>
  </p:clrMapOvr>
</p:note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6392" name="Shape 16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Google Shape;16393;p2"/>
          <p:cNvSpPr/>
          <p:nvPr/>
        </p:nvSpPr>
        <p:spPr>
          <a:xfrm>
            <a:off x="2033067" y="896808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394" name="Google Shape;16394;p2"/>
          <p:cNvSpPr/>
          <p:nvPr/>
        </p:nvSpPr>
        <p:spPr>
          <a:xfrm rot="10800000">
            <a:off x="8716786" y="44572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6395" name="Google Shape;16395;p2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96" name="Google Shape;16396;p2"/>
          <p:cNvSpPr txBox="1"/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6397" name="Google Shape;16397;p2"/>
          <p:cNvSpPr txBox="1"/>
          <p:nvPr>
            <p:ph idx="1" type="subTitle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6398" name="Google Shape;16398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Название раздела" type="secHead">
  <p:cSld name="SECTION_HEADER">
    <p:spTree>
      <p:nvGrpSpPr>
        <p:cNvPr id="16399" name="Shape 16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00" name="Google Shape;16400;p3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01" name="Google Shape;16401;p3"/>
          <p:cNvSpPr txBox="1"/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6402" name="Google Shape;16402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текст" type="tx">
  <p:cSld name="TITLE_AND_BODY">
    <p:spTree>
      <p:nvGrpSpPr>
        <p:cNvPr id="16403" name="Shape 16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04" name="Google Shape;16404;p4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05" name="Google Shape;16405;p4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6406" name="Google Shape;16406;p4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407" name="Google Shape;1640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два столбца" type="twoColTx">
  <p:cSld name="TITLE_AND_TWO_COLUMNS">
    <p:spTree>
      <p:nvGrpSpPr>
        <p:cNvPr id="16408" name="Shape 16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09" name="Google Shape;16409;p5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10" name="Google Shape;16410;p5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6411" name="Google Shape;16411;p5"/>
          <p:cNvSpPr txBox="1"/>
          <p:nvPr>
            <p:ph idx="1" type="body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412" name="Google Shape;16412;p5"/>
          <p:cNvSpPr txBox="1"/>
          <p:nvPr>
            <p:ph idx="2" type="body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413" name="Google Shape;16413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6414" name="Shape 16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5" name="Google Shape;16415;p6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6416" name="Google Shape;16416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дин столбец">
  <p:cSld name="ONE_COLUMN_TEXT">
    <p:spTree>
      <p:nvGrpSpPr>
        <p:cNvPr id="16417" name="Shape 1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18" name="Google Shape;16418;p7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19" name="Google Shape;16419;p7"/>
          <p:cNvSpPr txBox="1"/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6420" name="Google Shape;16420;p7"/>
          <p:cNvSpPr txBox="1"/>
          <p:nvPr>
            <p:ph idx="1" type="body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421" name="Google Shape;1642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сновная мысль">
  <p:cSld name="MAIN_POINT">
    <p:spTree>
      <p:nvGrpSpPr>
        <p:cNvPr id="16422" name="Shape 16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Google Shape;16423;p8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6424" name="Google Shape;1642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">
  <p:cSld name="SECTION_TITLE_AND_DESCRIPTION">
    <p:spTree>
      <p:nvGrpSpPr>
        <p:cNvPr id="16425" name="Shape 16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6" name="Google Shape;16426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27" name="Google Shape;16427;p9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28" name="Google Shape;16428;p9"/>
          <p:cNvSpPr txBox="1"/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6429" name="Google Shape;16429;p9"/>
          <p:cNvSpPr txBox="1"/>
          <p:nvPr>
            <p:ph idx="1" type="subTitle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430" name="Google Shape;16430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431" name="Google Shape;16431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дпись">
  <p:cSld name="CAPTION_ONLY">
    <p:spTree>
      <p:nvGrpSpPr>
        <p:cNvPr id="16432" name="Shape 16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3" name="Google Shape;16433;p10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16434" name="Google Shape;16434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Число-заголовок">
  <p:cSld name="BIG_NUMBER">
    <p:spTree>
      <p:nvGrpSpPr>
        <p:cNvPr id="16435" name="Shape 16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6" name="Google Shape;16436;p11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7" name="Google Shape;16437;p11"/>
          <p:cNvSpPr txBox="1"/>
          <p:nvPr>
            <p:ph hasCustomPrompt="1" type="title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38" name="Google Shape;16438;p11"/>
          <p:cNvSpPr txBox="1"/>
          <p:nvPr>
            <p:ph idx="1" type="body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439" name="Google Shape;16439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Чистый" type="blank">
  <p:cSld name="BLANK">
    <p:spTree>
      <p:nvGrpSpPr>
        <p:cNvPr id="16440" name="Shape 16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1" name="Google Shape;16441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6442" name="Shape 16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3" name="Google Shape;16443;p1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6444" name="Google Shape;16444;p13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445" name="Google Shape;16445;p13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46" name="Google Shape;16446;p13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47" name="Google Shape;16447;p13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8" name="Google Shape;16448;p1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16388" name="Shape 1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6389;p1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6390" name="Google Shape;16390;p1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391" name="Google Shape;16391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.jpe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jpe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jpe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jpe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.jpe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jpe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hyperlink" Target="https://womanadvice.ru/kak-razvit-pamyat-i-vnimanie" TargetMode="External"/><Relationship Id="rId3" Type="http://schemas.openxmlformats.org/officeDocument/2006/relationships/image" Target="../media/image2.jpe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jpe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jpe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49" name="Shape 16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0" name="Google Shape;16450;p14"/>
          <p:cNvSpPr txBox="1"/>
          <p:nvPr>
            <p:ph type="ctrTitle"/>
          </p:nvPr>
        </p:nvSpPr>
        <p:spPr>
          <a:xfrm>
            <a:off x="815413" y="0"/>
            <a:ext cx="103632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entury Gothic"/>
              <a:buNone/>
            </a:pPr>
            <a:r>
              <a:rPr b="1" lang="ru-RU" sz="1600"/>
              <a:t>КГБПОУ “Минусинский медицинский техникум”</a:t>
            </a:r>
            <a:br>
              <a:rPr lang="ru-RU" sz="3200"/>
            </a:br>
            <a:br>
              <a:rPr lang="ru-RU" sz="3100"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Связь языка и сознания человека</a:t>
            </a:r>
            <a:endParaRPr sz="3600"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51" name="Google Shape;16451;p14"/>
          <p:cNvSpPr txBox="1"/>
          <p:nvPr>
            <p:ph idx="1" type="subTitle"/>
          </p:nvPr>
        </p:nvSpPr>
        <p:spPr>
          <a:xfrm>
            <a:off x="8165300" y="4141025"/>
            <a:ext cx="35532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Студентка 113 группы 1курса</a:t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Штейнберг Вера                                                                                                                                                                                                                      		                  			                                                                         </a:t>
            </a:r>
            <a:b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1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1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77" name="Shape 16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8" name="Google Shape;16478;p23"/>
          <p:cNvSpPr txBox="1"/>
          <p:nvPr>
            <p:ph idx="1" type="body"/>
          </p:nvPr>
        </p:nvSpPr>
        <p:spPr>
          <a:xfrm>
            <a:off x="1924193" y="737062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-RU"/>
              <a:t>Креативная или творческая функция</a:t>
            </a:r>
            <a:r>
              <a:rPr lang="ru-RU"/>
              <a:t> сознания, отвечает за формирование новых, ранее неизведанных образов и понятий при помощи мышления, воображения и интуиции</a:t>
            </a:r>
            <a:br>
              <a:rPr lang="ru-RU"/>
            </a:br>
            <a:br>
              <a:rPr lang="ru-RU"/>
            </a:br>
            <a:br>
              <a:rPr lang="ru-RU"/>
            </a:br>
            <a:endParaRPr/>
          </a:p>
        </p:txBody>
      </p:sp>
      <p:pic>
        <p:nvPicPr>
          <p:cNvPr descr="https://pbs.twimg.com/media/B6BXRjuIgAAUd40.png" id="16479" name="Google Shape;164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4332" y="2091447"/>
            <a:ext cx="4737370" cy="436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80" name="Shape 16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1" name="Google Shape;16481;p24"/>
          <p:cNvSpPr txBox="1"/>
          <p:nvPr>
            <p:ph idx="1" type="body"/>
          </p:nvPr>
        </p:nvSpPr>
        <p:spPr>
          <a:xfrm>
            <a:off x="2044463" y="47017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-RU"/>
              <a:t>Коммуникативная функция</a:t>
            </a:r>
            <a:r>
              <a:rPr lang="ru-RU"/>
              <a:t> осуществляется при помощи языка. Люди работают вместе, общаются и наслаждаются этим, сохраняя в своей памяти полученную информацию</a:t>
            </a:r>
            <a:br>
              <a:rPr lang="ru-RU"/>
            </a:br>
            <a:br>
              <a:rPr lang="ru-RU"/>
            </a:br>
            <a:endParaRPr/>
          </a:p>
        </p:txBody>
      </p:sp>
      <p:pic>
        <p:nvPicPr>
          <p:cNvPr descr="https://immigirl.com/wp-content/uploads/2019/01/vice.jpg" id="16482" name="Google Shape;1648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0595" y="2032622"/>
            <a:ext cx="5486402" cy="396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83" name="Shape 1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4" name="Google Shape;16484;p25"/>
          <p:cNvSpPr txBox="1"/>
          <p:nvPr>
            <p:ph idx="1" type="body"/>
          </p:nvPr>
        </p:nvSpPr>
        <p:spPr>
          <a:xfrm>
            <a:off x="1695794" y="332510"/>
            <a:ext cx="9834000" cy="6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sz="2400"/>
              <a:t>Язык - это система знаков, посредством которых осуществляется познание человеком мира и самого себя. </a:t>
            </a:r>
            <a:endParaRPr sz="2400"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ru-RU" sz="2400"/>
              <a:t>Знак - это материальный предмет, воспроизводящий свойства другого предмета. </a:t>
            </a:r>
            <a:endParaRPr sz="2400"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ru-RU" sz="2400"/>
              <a:t>Можно выделить естественную (вербальная, устная, письменная речь, звуки, жесты) и искусственную, возникающую на основе естественной (язык логики, математики, музыки, живописи) системы знаков языка.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85" name="Shape 1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" name="Google Shape;16486;p26"/>
          <p:cNvSpPr txBox="1"/>
          <p:nvPr>
            <p:ph idx="1" type="body"/>
          </p:nvPr>
        </p:nvSpPr>
        <p:spPr>
          <a:xfrm>
            <a:off x="2223452" y="653934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Значение языка для формирования сознания заключается в том, что он фактически проникает во все сферы сознательной деятельности человека, поднимая на новый уровень протекание его психических процессов.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Поэтому анализ языка и речи следует рассматривать как фактор построения всей сознательной жизни человека в целом.</a:t>
            </a:r>
            <a:endParaRPr/>
          </a:p>
        </p:txBody>
      </p:sp>
      <p:pic>
        <p:nvPicPr>
          <p:cNvPr descr="https://onthesamepageelt.files.wordpress.com/2016/03/image.jpg" id="16487" name="Google Shape;1648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0376" y="3449780"/>
            <a:ext cx="3950911" cy="293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88" name="Shape 16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" name="Google Shape;16489;p27"/>
          <p:cNvSpPr txBox="1"/>
          <p:nvPr>
            <p:ph idx="1" type="body"/>
          </p:nvPr>
        </p:nvSpPr>
        <p:spPr>
          <a:xfrm>
            <a:off x="1990696" y="471054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Язык - главная из знаковых систем человека, важнейшее средство человеческого общения. К. Маркс, например, назвал язык "непосредственной действительностью мысли". С помощью слов можно интерпретировать другие знаковые системы (например, можно описать картину).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90" name="Shape 16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1" name="Google Shape;16491;p28"/>
          <p:cNvSpPr txBox="1"/>
          <p:nvPr>
            <p:ph idx="1" type="body"/>
          </p:nvPr>
        </p:nvSpPr>
        <p:spPr>
          <a:xfrm>
            <a:off x="2314892" y="520930"/>
            <a:ext cx="8915400" cy="4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ru-RU" sz="2380"/>
              <a:t>Язык — это не только система знаков, символически опосредующая мир человека, но и важнейший инструмент человеческой деятельности.</a:t>
            </a:r>
            <a:endParaRPr/>
          </a:p>
          <a:p>
            <a:pPr indent="-342900" lvl="0" marL="3429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380"/>
              <a:buChar char="●"/>
            </a:pPr>
            <a:r>
              <a:rPr lang="ru-RU" sz="2380"/>
              <a:t>Выделяют следующие функции языка:</a:t>
            </a:r>
            <a:br>
              <a:rPr lang="ru-RU" sz="2380"/>
            </a:br>
            <a:r>
              <a:rPr lang="ru-RU" sz="2380"/>
              <a:t>1) коммуникативная;</a:t>
            </a:r>
            <a:br>
              <a:rPr lang="ru-RU" sz="2380"/>
            </a:br>
            <a:r>
              <a:rPr lang="ru-RU" sz="2380"/>
              <a:t>2) познавательная (когнитивная);</a:t>
            </a:r>
            <a:br>
              <a:rPr lang="ru-RU" sz="2380"/>
            </a:br>
            <a:r>
              <a:rPr lang="ru-RU" sz="2380"/>
              <a:t>3) номинативная;</a:t>
            </a:r>
            <a:br>
              <a:rPr lang="ru-RU" sz="2380"/>
            </a:br>
            <a:r>
              <a:rPr lang="ru-RU" sz="2380"/>
              <a:t>4) аккумулятивная.</a:t>
            </a:r>
            <a:endParaRPr/>
          </a:p>
          <a:p>
            <a:pPr indent="-245745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53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92" name="Shape 16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3" name="Google Shape;16493;p29"/>
          <p:cNvSpPr txBox="1"/>
          <p:nvPr>
            <p:ph idx="1" type="body"/>
          </p:nvPr>
        </p:nvSpPr>
        <p:spPr>
          <a:xfrm>
            <a:off x="2298266" y="2599113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4000">
                <a:latin typeface="Times New Roman"/>
                <a:ea typeface="Times New Roman"/>
                <a:cs typeface="Times New Roman"/>
                <a:sym typeface="Times New Roman"/>
              </a:rPr>
              <a:t>Функции языка….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94" name="Shape 16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5" name="Google Shape;16495;p30"/>
          <p:cNvSpPr txBox="1"/>
          <p:nvPr>
            <p:ph idx="1" type="body"/>
          </p:nvPr>
        </p:nvSpPr>
        <p:spPr>
          <a:xfrm>
            <a:off x="1749627" y="404553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Коммуникативная функция языка</a:t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Связана с тем, что язык, прежде всего, является средством общения людей. Он позволяет одному индивиду — говорящему — выражать свои мысли, а другому — воспринимающему — понимать их, то есть как-то реагировать, принимать к сведению, сообразно менять свое поведение или свои мысленные установки. Акт коммуникации не был бы возможен без языка.</a:t>
            </a:r>
            <a:endParaRPr/>
          </a:p>
        </p:txBody>
      </p:sp>
      <p:pic>
        <p:nvPicPr>
          <p:cNvPr descr="https://prelest.com/sites/default/files/styles/large/public/articles_big/yazyk_zhenshchin.jpg?itok=1-Wu_QU5" id="16496" name="Google Shape;1649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2965" y="2580641"/>
            <a:ext cx="4392712" cy="326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97" name="Shape 16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8" name="Google Shape;16498;p31"/>
          <p:cNvSpPr txBox="1"/>
          <p:nvPr>
            <p:ph idx="1" type="body"/>
          </p:nvPr>
        </p:nvSpPr>
        <p:spPr>
          <a:xfrm>
            <a:off x="1159423" y="166256"/>
            <a:ext cx="5657100" cy="5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20"/>
              <a:buChar char="●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Познавательные, или когнитивные, функции языка (от лат. cognition — знание, познание)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20"/>
              <a:buChar char="●"/>
            </a:pPr>
            <a:r>
              <a:rPr lang="ru-RU" sz="2220">
                <a:latin typeface="Times New Roman"/>
                <a:ea typeface="Times New Roman"/>
                <a:cs typeface="Times New Roman"/>
                <a:sym typeface="Times New Roman"/>
              </a:rPr>
              <a:t> связана с тем, что в знаках языка осуществляется или фиксируется сознание человека. Язык является инструментом сознания, отражает результаты мыслительной деятельности человека.</a:t>
            </a:r>
            <a:endParaRPr/>
          </a:p>
          <a:p>
            <a:pPr indent="0" lvl="0" marL="140970" rtl="0" algn="l">
              <a:spcBef>
                <a:spcPts val="100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im0-tub-ru.yandex.net/i?id=81234ca4fcbc7036a9712fe2a116b74e-l&amp;n=13" id="16499" name="Google Shape;1649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9934" y="1387260"/>
            <a:ext cx="4051166" cy="301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52" name="Shape 16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3" name="Google Shape;16453;p15"/>
          <p:cNvSpPr txBox="1"/>
          <p:nvPr>
            <p:ph idx="1" type="body"/>
          </p:nvPr>
        </p:nvSpPr>
        <p:spPr>
          <a:xfrm>
            <a:off x="1920240" y="4904508"/>
            <a:ext cx="92769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 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 философии понятия сознания и языка тесно связаны,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 это говорит о том, что узнать внутренний мир человека можно, проанализировав то, что он говорит и как.</a:t>
            </a:r>
            <a:endParaRPr/>
          </a:p>
        </p:txBody>
      </p:sp>
      <p:pic>
        <p:nvPicPr>
          <p:cNvPr descr="https://www.clemson.edu/degrees/images/headers/95.jpg" id="16454" name="Google Shape;164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2255" y="299258"/>
            <a:ext cx="7589520" cy="431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00" name="Shape 16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1" name="Google Shape;16501;p32"/>
          <p:cNvSpPr txBox="1"/>
          <p:nvPr>
            <p:ph idx="1" type="body"/>
          </p:nvPr>
        </p:nvSpPr>
        <p:spPr>
          <a:xfrm>
            <a:off x="2198515" y="2225039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Язык способствует взаимопониманию между людьми, а также осознанию человеком своих действий и самого себя. Можно выделить следующие виды речи: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ru-RU"/>
            </a:b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02" name="Shape 16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3" name="Google Shape;16503;p33"/>
          <p:cNvSpPr txBox="1"/>
          <p:nvPr>
            <p:ph idx="1" type="body"/>
          </p:nvPr>
        </p:nvSpPr>
        <p:spPr>
          <a:xfrm>
            <a:off x="1965758" y="645622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-RU"/>
              <a:t>Внешняя.</a:t>
            </a:r>
            <a:r>
              <a:rPr lang="ru-RU"/>
              <a:t> Она включает в себя как устную, так и письменную речь</a:t>
            </a:r>
            <a:endParaRPr/>
          </a:p>
        </p:txBody>
      </p:sp>
      <p:pic>
        <p:nvPicPr>
          <p:cNvPr descr="https://arhivurokov.ru/multiurok/html/2017/03/02/s_58b847594567a/img3.jpg" id="16504" name="Google Shape;1650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1531" y="1721369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05" name="Shape 16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" name="Google Shape;16506;p34"/>
          <p:cNvSpPr txBox="1"/>
          <p:nvPr>
            <p:ph idx="1" type="body"/>
          </p:nvPr>
        </p:nvSpPr>
        <p:spPr>
          <a:xfrm>
            <a:off x="2630776" y="4728120"/>
            <a:ext cx="84585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 </a:t>
            </a:r>
            <a:r>
              <a:rPr b="1" lang="ru-RU"/>
              <a:t>диалог</a:t>
            </a:r>
            <a:r>
              <a:rPr lang="ru-RU"/>
              <a:t> - непосредственная беседа, происходящая между 2 людьми.</a:t>
            </a:r>
            <a:endParaRPr/>
          </a:p>
        </p:txBody>
      </p:sp>
      <p:pic>
        <p:nvPicPr>
          <p:cNvPr descr="https://s3.amazonaws.com/media-p.slid.es/uploads/neri/images/434976/Talk.png" id="16507" name="Google Shape;1650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1736" y="463691"/>
            <a:ext cx="4648228" cy="4264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08" name="Shape 16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9" name="Google Shape;16509;p35"/>
          <p:cNvSpPr txBox="1"/>
          <p:nvPr>
            <p:ph idx="1" type="body"/>
          </p:nvPr>
        </p:nvSpPr>
        <p:spPr>
          <a:xfrm>
            <a:off x="1285344" y="356647"/>
            <a:ext cx="6685200" cy="6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ru-RU" sz="2800"/>
              <a:t>Монолог</a:t>
            </a:r>
            <a:r>
              <a:rPr lang="ru-RU" sz="2800"/>
              <a:t> - долгое, последовательное изложение мыслей или мнений одного человека. Сочетательная сторона монологической речи должна сопоставляется с выразительной.</a:t>
            </a:r>
            <a:endParaRPr/>
          </a:p>
        </p:txBody>
      </p:sp>
      <p:sp>
        <p:nvSpPr>
          <p:cNvPr descr="http://cliparts.co/cliparts/dc4/8xd/dc48xd99i.gif" id="16510" name="Google Shape;16510;p35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cliparts.co/cliparts/dc4/8xd/dc48xd99i.gif" id="16511" name="Google Shape;1651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349" y="89861"/>
            <a:ext cx="3674929" cy="629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12" name="Shape 16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3" name="Google Shape;16513;p36"/>
          <p:cNvSpPr txBox="1"/>
          <p:nvPr/>
        </p:nvSpPr>
        <p:spPr>
          <a:xfrm>
            <a:off x="7450050" y="1951350"/>
            <a:ext cx="41550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300">
                <a:solidFill>
                  <a:schemeClr val="accent6"/>
                </a:solidFill>
              </a:rPr>
              <a:t>Спасибо за внимание</a:t>
            </a:r>
            <a:r>
              <a:rPr b="1" lang="ru-RU" sz="3300">
                <a:solidFill>
                  <a:schemeClr val="accent6"/>
                </a:solidFill>
              </a:rPr>
              <a:t>! </a:t>
            </a:r>
            <a:endParaRPr b="1" sz="3300">
              <a:solidFill>
                <a:schemeClr val="accent6"/>
              </a:solidFill>
            </a:endParaRPr>
          </a:p>
        </p:txBody>
      </p:sp>
      <p:pic>
        <p:nvPicPr>
          <p:cNvPr id="16514" name="Google Shape;1651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9350" y="419100"/>
            <a:ext cx="463665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55" name="Shape 16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6" name="Google Shape;16456;p16"/>
          <p:cNvSpPr txBox="1"/>
          <p:nvPr>
            <p:ph idx="1" type="body"/>
          </p:nvPr>
        </p:nvSpPr>
        <p:spPr>
          <a:xfrm>
            <a:off x="2464521" y="67056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Сознание неразрывно связано с языком, и возникает одновременно с ним. Отсюда следует, что между языком и сознанием есть определенные  взаимоотношения.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 Язык выступает способом существования сознания. </a:t>
            </a:r>
            <a:endParaRPr sz="2000"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Связь сознания с языком проявляется в том, что возникновение и формирование индивидуального сознания возможно в том случае , если человек включен в мир словесного языка. </a:t>
            </a:r>
            <a:endParaRPr sz="2000"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Вместе с речью индивид усваивает логику мышления, начинает рассуждать о существовании мира и себя. Чем богаче содержание духовного мира , тем больше ему нужно языковых знаков для его передачи.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57" name="Shape 16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8" name="Google Shape;16458;p17"/>
          <p:cNvSpPr txBox="1"/>
          <p:nvPr>
            <p:ph idx="1" type="body"/>
          </p:nvPr>
        </p:nvSpPr>
        <p:spPr>
          <a:xfrm>
            <a:off x="2306579" y="570807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Сознание - это высшая форма психики человека, которая возникла в процессе общественно-трудовой деятельности.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Сознание является частью психики, ибо в ней происходят не только сознательные, но и подсознательные и бессознательные процессы. Сознательными называются такие психические явления и действия человека, которые проходят через его разум и волю, опосредуются  ими, которые, следовательно, совершаются со знанием того, что он делает, мыслит или чувствует</a:t>
            </a:r>
            <a:r>
              <a:rPr lang="ru-RU" sz="2800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59" name="Shape 16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0" name="Google Shape;16460;p18"/>
          <p:cNvSpPr txBox="1"/>
          <p:nvPr>
            <p:ph idx="1" type="body"/>
          </p:nvPr>
        </p:nvSpPr>
        <p:spPr>
          <a:xfrm>
            <a:off x="2265016" y="462742"/>
            <a:ext cx="8915400" cy="6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75"/>
              <a:buChar char="●"/>
            </a:pPr>
            <a:r>
              <a:rPr b="1" lang="ru-RU" sz="2375"/>
              <a:t>Основные функции сознания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375"/>
              <a:buChar char="●"/>
            </a:pPr>
            <a:r>
              <a:rPr lang="ru-RU" sz="2375"/>
              <a:t>Как писал известный немецкий философ Карл Маркс: «Мое отношение к моей среде, есть мое сознание», и это на самом деле так. В психологии выделяют основные функции сознания, благодаря которым и формируется определенное отношение к той самой среде, где находится индивид. Рассмотрим самые основные из них:</a:t>
            </a:r>
            <a:br>
              <a:rPr lang="ru-RU" sz="2375"/>
            </a:br>
            <a:endParaRPr sz="2375"/>
          </a:p>
          <a:p>
            <a:pPr indent="-27146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12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61" name="Shape 16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2" name="Google Shape;16462;p19"/>
          <p:cNvSpPr txBox="1"/>
          <p:nvPr>
            <p:ph idx="1" type="body"/>
          </p:nvPr>
        </p:nvSpPr>
        <p:spPr>
          <a:xfrm>
            <a:off x="2036504" y="635363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-RU" sz="2000"/>
              <a:t>Познавательная функция</a:t>
            </a:r>
            <a:r>
              <a:rPr lang="ru-RU" sz="2000"/>
              <a:t> сознания отвечает за познание всего вокруг, формируя представление о действительности и приобретая фактический материал, при помощи ощущения, мышления и </a:t>
            </a:r>
            <a:r>
              <a:rPr lang="ru-RU" sz="2000" u="sng">
                <a:solidFill>
                  <a:schemeClr val="hlink"/>
                </a:solidFill>
                <a:hlinkClick r:id="rId2"/>
              </a:rPr>
              <a:t>памяти</a:t>
            </a:r>
            <a:r>
              <a:rPr lang="ru-RU" sz="2000"/>
              <a:t>.</a:t>
            </a:r>
            <a:br>
              <a:rPr lang="ru-RU" sz="2000"/>
            </a:br>
            <a:endParaRPr sz="2000"/>
          </a:p>
        </p:txBody>
      </p:sp>
      <p:sp>
        <p:nvSpPr>
          <p:cNvPr descr="https://absolutera.ru/uploads/photo/file/14029/1536597_10203100849383674_1869672737_n1.960.jpg" id="16463" name="Google Shape;16463;p19"/>
          <p:cNvSpPr/>
          <p:nvPr/>
        </p:nvSpPr>
        <p:spPr>
          <a:xfrm>
            <a:off x="1493924" y="301437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https://absolutera.ru/uploads/photo/file/14029/1536597_10203100849383674_1869672737_n1.960.jpg" id="16464" name="Google Shape;16464;p19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https://absolutera.ru/uploads/photo/file/14029/1536597_10203100849383674_1869672737_n1.960.jpg" id="16465" name="Google Shape;16465;p1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https://absolutera.ru/uploads/photo/file/14029/1536597_10203100849383674_1869672737_n1.960.jpg" id="16466" name="Google Shape;16466;p19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politeka.net/wp-content/uploads/2018/06/8c684e0d9e.jpg" id="16467" name="Google Shape;1646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9235" y="2325284"/>
            <a:ext cx="5243209" cy="402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68" name="Shape 16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9" name="Google Shape;16469;p20"/>
          <p:cNvSpPr txBox="1"/>
          <p:nvPr>
            <p:ph idx="1" type="body"/>
          </p:nvPr>
        </p:nvSpPr>
        <p:spPr>
          <a:xfrm>
            <a:off x="2173576" y="861752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Накопительная функция</a:t>
            </a:r>
            <a:r>
              <a:rPr lang="ru-RU" sz="2400"/>
              <a:t> 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ru-RU" sz="2400"/>
              <a:t>порождается познавательной особенностью. Ее смысл заключается в том, чтобы в человеческом сознании и памяти «собиралось» множество знаний, чувств, впечатлений, переживаний, эмоций не только от собственного опыта, но и действий других современников и предшественников</a:t>
            </a:r>
            <a:br>
              <a:rPr lang="ru-RU"/>
            </a:br>
            <a:endParaRPr/>
          </a:p>
        </p:txBody>
      </p:sp>
      <p:pic>
        <p:nvPicPr>
          <p:cNvPr descr="https://static.vecteezy.com/system/resources/previews/000/274/615/original/education-online-training-courses-distance-education-flat-vector-illustration.jpg" id="16470" name="Google Shape;1647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5369" y="3759200"/>
            <a:ext cx="314971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71" name="Shape 16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2" name="Google Shape;16472;p21"/>
          <p:cNvSpPr txBox="1"/>
          <p:nvPr>
            <p:ph idx="1" type="body"/>
          </p:nvPr>
        </p:nvSpPr>
        <p:spPr>
          <a:xfrm>
            <a:off x="2406332" y="828501"/>
            <a:ext cx="94620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Оценочная функция</a:t>
            </a:r>
            <a:r>
              <a:rPr lang="ru-RU" sz="2400"/>
              <a:t> сознания или отражательная, с ее помощью человек сравнивает собственные потребности и интересы с данными о внешнем мире, познает себя и свои знания, различает «Я» и «не Я», что способствует развитию самопознания, самосознания и самооценки.</a:t>
            </a:r>
            <a:br>
              <a:rPr lang="ru-RU" sz="2400"/>
            </a:br>
            <a:endParaRPr sz="2400"/>
          </a:p>
        </p:txBody>
      </p:sp>
      <p:pic>
        <p:nvPicPr>
          <p:cNvPr descr="https://r41.fss.ru/files/382998/depositphotos_30685617-stock-photo-ok-sign.jpg" id="16473" name="Google Shape;1647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86507" y="2935167"/>
            <a:ext cx="4212992" cy="342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74" name="Shape 16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5" name="Google Shape;16475;p22"/>
          <p:cNvSpPr txBox="1"/>
          <p:nvPr>
            <p:ph idx="1" type="body"/>
          </p:nvPr>
        </p:nvSpPr>
        <p:spPr>
          <a:xfrm>
            <a:off x="1837113" y="182880"/>
            <a:ext cx="9276900" cy="4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-RU"/>
              <a:t>Функция целенаправленности</a:t>
            </a:r>
            <a:r>
              <a:rPr lang="ru-RU"/>
              <a:t>, т.е. в результате анализа полученного опыта, человек, которого не удовлетворяет окружающий мир, пытается изменить его в лучшую сторону, формируя для себя определенные цели и пути их достижения.</a:t>
            </a:r>
            <a:br>
              <a:rPr lang="ru-RU"/>
            </a:br>
            <a:endParaRPr/>
          </a:p>
        </p:txBody>
      </p:sp>
      <p:pic>
        <p:nvPicPr>
          <p:cNvPr descr="https://st2.depositphotos.com/2010047/8018/i/950/depositphotos_80186050-stock-photo-3d-small-people-goal.jpg" id="16476" name="Google Shape;1647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0913" y="2161309"/>
            <a:ext cx="6461356" cy="4239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